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5" r:id="rId2"/>
    <p:sldId id="345" r:id="rId3"/>
    <p:sldId id="356" r:id="rId4"/>
    <p:sldId id="357" r:id="rId5"/>
    <p:sldId id="358" r:id="rId6"/>
    <p:sldId id="359" r:id="rId7"/>
    <p:sldId id="333" r:id="rId8"/>
    <p:sldId id="363" r:id="rId9"/>
    <p:sldId id="335" r:id="rId10"/>
    <p:sldId id="336" r:id="rId11"/>
    <p:sldId id="337" r:id="rId12"/>
    <p:sldId id="365" r:id="rId13"/>
    <p:sldId id="339" r:id="rId14"/>
    <p:sldId id="366" r:id="rId15"/>
    <p:sldId id="341" r:id="rId16"/>
    <p:sldId id="340" r:id="rId17"/>
    <p:sldId id="343" r:id="rId18"/>
    <p:sldId id="367" r:id="rId19"/>
    <p:sldId id="368" r:id="rId20"/>
    <p:sldId id="370" r:id="rId21"/>
    <p:sldId id="369" r:id="rId22"/>
    <p:sldId id="374" r:id="rId23"/>
    <p:sldId id="344" r:id="rId24"/>
    <p:sldId id="332" r:id="rId25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3333CC"/>
    <a:srgbClr val="BA0003"/>
    <a:srgbClr val="62139E"/>
    <a:srgbClr val="219797"/>
    <a:srgbClr val="E3CD74"/>
    <a:srgbClr val="EEB42D"/>
    <a:srgbClr val="EED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0" autoAdjust="0"/>
    <p:restoredTop sz="94600" autoAdjust="0"/>
  </p:normalViewPr>
  <p:slideViewPr>
    <p:cSldViewPr>
      <p:cViewPr varScale="1">
        <p:scale>
          <a:sx n="110" d="100"/>
          <a:sy n="110" d="100"/>
        </p:scale>
        <p:origin x="165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1896" y="-8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B4BF1-90CD-4994-80D7-B6A10D7E43D3}" type="datetimeFigureOut">
              <a:rPr lang="pt-BR" smtClean="0"/>
              <a:pPr/>
              <a:t>23/07/2018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CC778-779E-466F-936F-AA822415B6E5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228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4F83A60-A70A-4C35-A759-A44B98CEA1FA}" type="datetimeFigureOut">
              <a:rPr lang="pt-BR" smtClean="0"/>
              <a:pPr/>
              <a:t>23/07/2018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6D5EFA9-A741-46AB-8557-ED62BC726E3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-BR" smtClean="0">
                <a:solidFill>
                  <a:prstClr val="black"/>
                </a:solidFill>
              </a:rPr>
              <a:t>©Grupo GppCom@DCO-UFRN</a:t>
            </a:r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6F0000-EEA9-421A-A398-EA53BA5BF011}" type="slidenum">
              <a:rPr lang="pt-BR" smtClean="0">
                <a:solidFill>
                  <a:prstClr val="black"/>
                </a:solidFill>
              </a:rPr>
              <a:pPr/>
              <a:t>1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8" name="Espaço Reservado para Data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pt-BR" smtClean="0">
                <a:solidFill>
                  <a:prstClr val="black"/>
                </a:solidFill>
              </a:rPr>
              <a:t>31/03/2011</a:t>
            </a:r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96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0378A-298C-4171-BBCA-7539D2BF46E1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656" y="306896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9580199-F511-47B0-8E84-499637128E84}" type="slidenum">
              <a:rPr lang="pt-BR" smtClean="0">
                <a:solidFill>
                  <a:prstClr val="black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pt-BR">
              <a:solidFill>
                <a:prstClr val="black"/>
              </a:solidFill>
              <a:latin typeface="Times New Roman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560" y="54868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305800" cy="838200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256584"/>
          </a:xfrm>
        </p:spPr>
        <p:txBody>
          <a:bodyPr/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669088" y="6453336"/>
            <a:ext cx="1295400" cy="288032"/>
          </a:xfrm>
        </p:spPr>
        <p:txBody>
          <a:bodyPr/>
          <a:lstStyle>
            <a:lvl1pPr>
              <a:defRPr/>
            </a:lvl1pPr>
          </a:lstStyle>
          <a:p>
            <a:fld id="{CB44E7A9-0A9B-4293-B1B1-B022477B5E4B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86300" y="2667000"/>
            <a:ext cx="40767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C7F44-C129-4B69-BF24-F0D0DBD7AC0A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3C0751-9D60-432F-AC43-A5A60972E457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5989F-F624-4792-8EE8-7E3AA77E24F7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0F6EA-57D3-4910-8A97-092E4916FFF7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5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</a:t>
            </a:r>
            <a:r>
              <a:rPr kumimoji="0" lang="pt-BR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Angelo</a:t>
            </a: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98E910-3852-4039-A701-A4ED66B428F8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</a:t>
            </a:r>
            <a:r>
              <a:rPr kumimoji="0" lang="pt-BR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Angelo</a:t>
            </a: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0EA31D-7463-4A91-94F3-1178A3EB4448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9512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</a:t>
            </a:r>
            <a:r>
              <a:rPr kumimoji="0" lang="pt-BR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Angelo</a:t>
            </a: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 Sousa Junior @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FE579-4380-479B-9AF6-8A2BBAD1061C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86550" y="1828800"/>
            <a:ext cx="2076450" cy="42672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6076950" cy="42672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1D3C22-8A2D-4712-8D76-BD97299AC4A5}" type="slidenum">
              <a:rPr lang="pt-BR"/>
              <a:pPr/>
              <a:t>‹#›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5000"/>
            <a:lum/>
          </a:blip>
          <a:srcRect/>
          <a:stretch>
            <a:fillRect l="2000" t="6000" r="2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28800"/>
            <a:ext cx="830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667000"/>
            <a:ext cx="83058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914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cs typeface="Arial" charset="0"/>
              </a:defRPr>
            </a:lvl1pPr>
          </a:lstStyle>
          <a:p>
            <a:fld id="{DB7DAC3F-FC06-4846-91B5-C2DC74526F3B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8" name="Espaço Reservado para Rodapé 4"/>
          <p:cNvSpPr txBox="1">
            <a:spLocks/>
          </p:cNvSpPr>
          <p:nvPr userDrawn="1"/>
        </p:nvSpPr>
        <p:spPr bwMode="auto">
          <a:xfrm>
            <a:off x="176808" y="6489104"/>
            <a:ext cx="7059488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Prof. Dr. Vicente Angelo de Sousa Junior @ GppCom  - UFRN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vicente.sousa@ct.ufrn.br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3" r:id="rId10"/>
    <p:sldLayoutId id="214748365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co.ct.ufrn.br/docs/Grupo_GppComv14.pdf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de cantos arredondados 28"/>
          <p:cNvSpPr/>
          <p:nvPr/>
        </p:nvSpPr>
        <p:spPr>
          <a:xfrm>
            <a:off x="0" y="5733255"/>
            <a:ext cx="9144000" cy="1124745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156176" y="476672"/>
            <a:ext cx="263583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23528" y="242088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3200" b="1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Hands-On</a:t>
            </a:r>
            <a:r>
              <a:rPr lang="pt-BR" sz="3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 02:</a:t>
            </a:r>
            <a:r>
              <a:rPr lang="pt-BR" sz="28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 Construindo uma Topologia em Barramento</a:t>
            </a:r>
            <a:endParaRPr lang="pt-BR" sz="3200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sp>
        <p:nvSpPr>
          <p:cNvPr id="14" name="Rectangle 6"/>
          <p:cNvSpPr/>
          <p:nvPr/>
        </p:nvSpPr>
        <p:spPr>
          <a:xfrm>
            <a:off x="251520" y="5930116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rPr>
              <a:t>Universidade Federal do Rio Grande do Norte (UFRN)</a:t>
            </a:r>
            <a:endParaRPr lang="pt-BR" sz="28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</a:endParaRPr>
          </a:p>
        </p:txBody>
      </p:sp>
      <p:pic>
        <p:nvPicPr>
          <p:cNvPr id="12" name="Picture 11" descr="gppcom_logotipo.jpg"/>
          <p:cNvPicPr>
            <a:picLocks noChangeAspect="1"/>
          </p:cNvPicPr>
          <p:nvPr/>
        </p:nvPicPr>
        <p:blipFill>
          <a:blip r:embed="rId4" cstate="print"/>
          <a:srcRect l="5416" t="7483" r="4652" b="13955"/>
          <a:stretch>
            <a:fillRect/>
          </a:stretch>
        </p:blipFill>
        <p:spPr>
          <a:xfrm>
            <a:off x="251520" y="332656"/>
            <a:ext cx="2220878" cy="14550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3528" y="4149080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Guilherme </a:t>
            </a:r>
            <a:r>
              <a:rPr lang="pt-BR" sz="2400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Oliveira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2400" b="1" dirty="0" err="1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Malco</a:t>
            </a:r>
            <a:r>
              <a:rPr lang="pt-BR" sz="2400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 Dantas</a:t>
            </a:r>
            <a:endParaRPr lang="pt-BR" sz="2400" b="1" dirty="0" smtClean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b="1" dirty="0" err="1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GppCom</a:t>
            </a:r>
            <a:r>
              <a:rPr lang="pt-BR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/DCO/UFRN</a:t>
            </a:r>
            <a:endParaRPr lang="pt-BR" sz="2400" b="1" dirty="0" smtClean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</p:txBody>
      </p:sp>
      <p:pic>
        <p:nvPicPr>
          <p:cNvPr id="10" name="Picture 9" descr="dc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476672"/>
            <a:ext cx="2694195" cy="1080000"/>
          </a:xfrm>
          <a:prstGeom prst="rect">
            <a:avLst/>
          </a:prstGeom>
        </p:spPr>
      </p:pic>
      <p:sp>
        <p:nvSpPr>
          <p:cNvPr id="9" name="Rectangle 12"/>
          <p:cNvSpPr/>
          <p:nvPr/>
        </p:nvSpPr>
        <p:spPr>
          <a:xfrm>
            <a:off x="827584" y="5157192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1600" b="1" dirty="0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Natal</a:t>
            </a:r>
            <a:r>
              <a:rPr lang="pt-BR" sz="1600" b="1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, </a:t>
            </a:r>
            <a:r>
              <a:rPr lang="pt-BR" sz="1600" b="1" smtClean="0">
                <a:solidFill>
                  <a:srgbClr val="1F497D">
                    <a:lumMod val="75000"/>
                  </a:srgbClr>
                </a:solidFill>
                <a:latin typeface="Times New Roman"/>
              </a:rPr>
              <a:t>25/07/2018</a:t>
            </a:r>
            <a:endParaRPr lang="pt-BR" sz="1600" b="1" dirty="0" smtClean="0">
              <a:solidFill>
                <a:srgbClr val="1F497D">
                  <a:lumMod val="75000"/>
                </a:srgbClr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dos nós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400600"/>
          </a:xfrm>
        </p:spPr>
        <p:txBody>
          <a:bodyPr/>
          <a:lstStyle/>
          <a:p>
            <a:endParaRPr lang="pt-BR" sz="2400" dirty="0" smtClean="0"/>
          </a:p>
          <a:p>
            <a:r>
              <a:rPr lang="pt-BR" sz="2400" dirty="0" smtClean="0"/>
              <a:t>Utilizamos o </a:t>
            </a:r>
            <a:r>
              <a:rPr lang="pt-BR" sz="2400" dirty="0" err="1" smtClean="0"/>
              <a:t>NodeContainer</a:t>
            </a:r>
            <a:endParaRPr lang="pt-BR" sz="2400" dirty="0" smtClean="0"/>
          </a:p>
          <a:p>
            <a:pPr>
              <a:buNone/>
            </a:pPr>
            <a:r>
              <a:rPr lang="pt-BR" sz="2400" dirty="0" smtClean="0"/>
              <a:t>para criarmos os dois nós do</a:t>
            </a:r>
          </a:p>
          <a:p>
            <a:pPr>
              <a:buNone/>
            </a:pPr>
            <a:r>
              <a:rPr lang="pt-BR" sz="2400" dirty="0" smtClean="0"/>
              <a:t>canal </a:t>
            </a:r>
            <a:r>
              <a:rPr lang="pt-BR" sz="2400" dirty="0" err="1" smtClean="0"/>
              <a:t>ponto-a-ponto</a:t>
            </a:r>
            <a:r>
              <a:rPr lang="pt-BR" sz="2400" dirty="0" smtClean="0"/>
              <a:t> igual</a:t>
            </a:r>
          </a:p>
          <a:p>
            <a:pPr>
              <a:buNone/>
            </a:pPr>
            <a:r>
              <a:rPr lang="pt-BR" sz="2400" dirty="0" smtClean="0"/>
              <a:t>ao primeiro exemplo;</a:t>
            </a:r>
          </a:p>
          <a:p>
            <a:pPr>
              <a:buNone/>
            </a:pPr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Em seguida, declaramos outro </a:t>
            </a:r>
            <a:r>
              <a:rPr lang="pt-BR" sz="2400" dirty="0" err="1" smtClean="0"/>
              <a:t>NodeContainer</a:t>
            </a:r>
            <a:r>
              <a:rPr lang="pt-BR" sz="2400" dirty="0" smtClean="0"/>
              <a:t> para os nós que serão parte da rede em barramento (CSMA);</a:t>
            </a:r>
          </a:p>
          <a:p>
            <a:r>
              <a:rPr lang="pt-BR" sz="2400" dirty="0" smtClean="0"/>
              <a:t>Após, a criação dos nós CSMA, obtemos o primeiro nó do contêiner </a:t>
            </a:r>
            <a:r>
              <a:rPr lang="pt-BR" sz="2400" dirty="0" err="1" smtClean="0"/>
              <a:t>ponto-a-ponto</a:t>
            </a:r>
            <a:r>
              <a:rPr lang="pt-BR" sz="2400" dirty="0" smtClean="0"/>
              <a:t> e adicionamos ao contêiner CSMA;</a:t>
            </a:r>
          </a:p>
          <a:p>
            <a:pPr lvl="1"/>
            <a:r>
              <a:rPr lang="pt-BR" sz="2000" dirty="0" smtClean="0"/>
              <a:t>Esse nó pertencerá às duas redes.</a:t>
            </a:r>
          </a:p>
          <a:p>
            <a:endParaRPr lang="pt-BR" sz="24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43922" r="62267" b="52017"/>
          <a:stretch>
            <a:fillRect/>
          </a:stretch>
        </p:blipFill>
        <p:spPr bwMode="auto">
          <a:xfrm>
            <a:off x="611560" y="1124744"/>
            <a:ext cx="23762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34586" t="37031" r="46044" b="56078"/>
          <a:stretch>
            <a:fillRect/>
          </a:stretch>
        </p:blipFill>
        <p:spPr bwMode="auto">
          <a:xfrm>
            <a:off x="611560" y="3356992"/>
            <a:ext cx="3384376" cy="6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1100" y="1484784"/>
            <a:ext cx="41529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Conector reto 23"/>
          <p:cNvCxnSpPr/>
          <p:nvPr/>
        </p:nvCxnSpPr>
        <p:spPr bwMode="auto">
          <a:xfrm>
            <a:off x="6516216" y="3356992"/>
            <a:ext cx="0" cy="36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ector de seta reta 27"/>
          <p:cNvCxnSpPr/>
          <p:nvPr/>
        </p:nvCxnSpPr>
        <p:spPr bwMode="auto">
          <a:xfrm flipH="1">
            <a:off x="4067944" y="3717032"/>
            <a:ext cx="244827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Conector reto 29"/>
          <p:cNvCxnSpPr/>
          <p:nvPr/>
        </p:nvCxnSpPr>
        <p:spPr bwMode="auto">
          <a:xfrm>
            <a:off x="7740352" y="3068960"/>
            <a:ext cx="0" cy="864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Conector de seta reta 31"/>
          <p:cNvCxnSpPr/>
          <p:nvPr/>
        </p:nvCxnSpPr>
        <p:spPr bwMode="auto">
          <a:xfrm flipH="1">
            <a:off x="3275856" y="3933056"/>
            <a:ext cx="44644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Conector reto 33"/>
          <p:cNvCxnSpPr/>
          <p:nvPr/>
        </p:nvCxnSpPr>
        <p:spPr bwMode="auto">
          <a:xfrm flipV="1">
            <a:off x="5364088" y="1412776"/>
            <a:ext cx="0" cy="4320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ector de seta reta 35"/>
          <p:cNvCxnSpPr/>
          <p:nvPr/>
        </p:nvCxnSpPr>
        <p:spPr bwMode="auto">
          <a:xfrm flipH="1">
            <a:off x="3059832" y="1412776"/>
            <a:ext cx="23042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CaixaDeTexto 3"/>
          <p:cNvSpPr txBox="1"/>
          <p:nvPr/>
        </p:nvSpPr>
        <p:spPr>
          <a:xfrm>
            <a:off x="6704651" y="3972428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Figura 04: </a:t>
            </a:r>
            <a:r>
              <a:rPr lang="pt-BR" sz="1200" dirty="0" smtClean="0"/>
              <a:t>Criação dos nós</a:t>
            </a:r>
            <a:endParaRPr lang="pt-BR" sz="1200" b="1" dirty="0"/>
          </a:p>
        </p:txBody>
      </p:sp>
    </p:spTree>
    <p:extLst>
      <p:ext uri="{BB962C8B-B14F-4D97-AF65-F5344CB8AC3E}">
        <p14:creationId xmlns:p14="http://schemas.microsoft.com/office/powerpoint/2010/main" val="36302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Point to </a:t>
            </a:r>
            <a:r>
              <a:rPr lang="pt-BR" dirty="0" err="1" smtClean="0"/>
              <a:t>point</a:t>
            </a:r>
            <a:r>
              <a:rPr lang="pt-BR" dirty="0" smtClean="0"/>
              <a:t> </a:t>
            </a:r>
            <a:r>
              <a:rPr lang="pt-BR" dirty="0" err="1" smtClean="0"/>
              <a:t>Channel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O </a:t>
            </a:r>
            <a:r>
              <a:rPr lang="pt-BR" sz="2400" dirty="0"/>
              <a:t>assistente </a:t>
            </a:r>
            <a:r>
              <a:rPr lang="pt-BR" sz="2400" dirty="0" smtClean="0"/>
              <a:t>de topologia acopla os conceitos de </a:t>
            </a:r>
            <a:r>
              <a:rPr lang="pt-BR" sz="2400" dirty="0" err="1" smtClean="0"/>
              <a:t>NetDevice</a:t>
            </a:r>
            <a:r>
              <a:rPr lang="pt-BR" sz="2400" dirty="0" smtClean="0"/>
              <a:t> e </a:t>
            </a:r>
            <a:r>
              <a:rPr lang="pt-BR" sz="2400" dirty="0" err="1" smtClean="0"/>
              <a:t>Channel</a:t>
            </a:r>
            <a:r>
              <a:rPr lang="pt-BR" sz="2400" dirty="0" smtClean="0"/>
              <a:t> em um simples </a:t>
            </a:r>
            <a:r>
              <a:rPr lang="pt-BR" sz="2400" dirty="0" err="1" smtClean="0"/>
              <a:t>PointToPointHelper</a:t>
            </a:r>
            <a:r>
              <a:rPr lang="pt-BR" sz="2400" dirty="0" smtClean="0"/>
              <a:t>;</a:t>
            </a:r>
          </a:p>
          <a:p>
            <a:r>
              <a:rPr lang="pt-BR" sz="2400" dirty="0" smtClean="0"/>
              <a:t>Instanciamos o objeto </a:t>
            </a:r>
            <a:r>
              <a:rPr lang="pt-BR" sz="2400" dirty="0" err="1" smtClean="0"/>
              <a:t>PointToPointHelper</a:t>
            </a:r>
            <a:r>
              <a:rPr lang="pt-BR" sz="2400" dirty="0" smtClean="0"/>
              <a:t>;</a:t>
            </a:r>
          </a:p>
          <a:p>
            <a:r>
              <a:rPr lang="pt-BR" sz="2400" dirty="0" smtClean="0"/>
              <a:t>Configuramos os atributos </a:t>
            </a:r>
            <a:r>
              <a:rPr lang="pt-BR" sz="2400" dirty="0" err="1" smtClean="0"/>
              <a:t>DataRate</a:t>
            </a:r>
            <a:r>
              <a:rPr lang="pt-BR" sz="2400" dirty="0" smtClean="0"/>
              <a:t> (</a:t>
            </a:r>
            <a:r>
              <a:rPr lang="pt-BR" sz="2400" dirty="0" err="1" smtClean="0"/>
              <a:t>NetDevice</a:t>
            </a:r>
            <a:r>
              <a:rPr lang="pt-BR" sz="2400" dirty="0" smtClean="0"/>
              <a:t>) e </a:t>
            </a:r>
            <a:r>
              <a:rPr lang="pt-BR" sz="2400" dirty="0" err="1" smtClean="0"/>
              <a:t>Delay</a:t>
            </a:r>
            <a:r>
              <a:rPr lang="pt-BR" sz="2400" dirty="0" smtClean="0"/>
              <a:t> (</a:t>
            </a:r>
            <a:r>
              <a:rPr lang="pt-BR" sz="2400" dirty="0" err="1" smtClean="0"/>
              <a:t>Channel</a:t>
            </a:r>
            <a:r>
              <a:rPr lang="pt-BR" sz="2400" dirty="0" smtClean="0"/>
              <a:t>);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Instanciamos um objeto do tipo </a:t>
            </a:r>
            <a:r>
              <a:rPr lang="pt-BR" sz="2400" dirty="0" err="1" smtClean="0"/>
              <a:t>NetDeviceContainer</a:t>
            </a:r>
            <a:r>
              <a:rPr lang="pt-BR" sz="2400" dirty="0" smtClean="0"/>
              <a:t>; </a:t>
            </a:r>
          </a:p>
          <a:p>
            <a:r>
              <a:rPr lang="pt-BR" sz="2400" dirty="0" smtClean="0"/>
              <a:t>Associamos o objeto </a:t>
            </a:r>
            <a:r>
              <a:rPr lang="pt-BR" sz="2400" dirty="0" err="1" smtClean="0"/>
              <a:t>pointTopoint</a:t>
            </a:r>
            <a:r>
              <a:rPr lang="pt-BR" sz="2400" dirty="0" smtClean="0"/>
              <a:t> aos nós criados.</a:t>
            </a:r>
          </a:p>
          <a:p>
            <a:endParaRPr lang="pt-BR" sz="2400" dirty="0" smtClean="0"/>
          </a:p>
          <a:p>
            <a:endParaRPr lang="pt-BR" sz="240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017251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5177" t="47859" r="51025" b="47219"/>
          <a:stretch>
            <a:fillRect/>
          </a:stretch>
        </p:blipFill>
        <p:spPr bwMode="auto">
          <a:xfrm>
            <a:off x="611558" y="4293096"/>
            <a:ext cx="495415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902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CSMA </a:t>
            </a:r>
            <a:r>
              <a:rPr lang="pt-BR" dirty="0" err="1" smtClean="0"/>
              <a:t>Channel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400600"/>
          </a:xfrm>
        </p:spPr>
        <p:txBody>
          <a:bodyPr/>
          <a:lstStyle/>
          <a:p>
            <a:endParaRPr lang="pt-BR" dirty="0" smtClean="0"/>
          </a:p>
          <a:p>
            <a:endParaRPr lang="pt-BR" sz="2400" dirty="0" smtClean="0"/>
          </a:p>
          <a:p>
            <a:r>
              <a:rPr lang="pt-BR" sz="2400" dirty="0" smtClean="0"/>
              <a:t>“</a:t>
            </a:r>
            <a:r>
              <a:rPr lang="pt-BR" sz="2400" dirty="0" err="1" smtClean="0"/>
              <a:t>DataRate</a:t>
            </a:r>
            <a:r>
              <a:rPr lang="pt-BR" sz="2400" dirty="0" smtClean="0"/>
              <a:t>” agora é um atributo de canal, em vez de atributo de dispositivo. Isso se deve ao fato de que os dispositivos devem ter a mesma taxa em uma rede em barramento;</a:t>
            </a:r>
          </a:p>
          <a:p>
            <a:r>
              <a:rPr lang="pt-BR" sz="2400" dirty="0" smtClean="0"/>
              <a:t>Definimos os atributos “</a:t>
            </a:r>
            <a:r>
              <a:rPr lang="pt-BR" sz="2400" dirty="0" err="1" smtClean="0"/>
              <a:t>DataRate</a:t>
            </a:r>
            <a:r>
              <a:rPr lang="pt-BR" sz="2400" dirty="0" smtClean="0"/>
              <a:t>” e “</a:t>
            </a:r>
            <a:r>
              <a:rPr lang="pt-BR" sz="2400" dirty="0" err="1" smtClean="0"/>
              <a:t>Delay</a:t>
            </a:r>
            <a:r>
              <a:rPr lang="pt-BR" sz="2400" dirty="0" smtClean="0"/>
              <a:t>”;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Criamos um </a:t>
            </a:r>
            <a:r>
              <a:rPr lang="pt-BR" sz="2400" dirty="0" err="1" smtClean="0"/>
              <a:t>NetDeviceContainer</a:t>
            </a:r>
            <a:r>
              <a:rPr lang="pt-BR" sz="2400" dirty="0" smtClean="0"/>
              <a:t> para gerenciar os dispositivos criados pelo </a:t>
            </a:r>
            <a:r>
              <a:rPr lang="pt-BR" sz="2400" dirty="0" err="1" smtClean="0"/>
              <a:t>CsmaHelper</a:t>
            </a:r>
            <a:r>
              <a:rPr lang="pt-BR" sz="2400" dirty="0" smtClean="0"/>
              <a:t>;</a:t>
            </a:r>
          </a:p>
          <a:p>
            <a:r>
              <a:rPr lang="pt-BR" sz="2400" dirty="0" smtClean="0"/>
              <a:t>Chamamos o método </a:t>
            </a:r>
            <a:r>
              <a:rPr lang="pt-BR" sz="2400" dirty="0" err="1" smtClean="0"/>
              <a:t>Install</a:t>
            </a:r>
            <a:r>
              <a:rPr lang="pt-BR" sz="2400" dirty="0" smtClean="0"/>
              <a:t> do </a:t>
            </a:r>
            <a:r>
              <a:rPr lang="pt-BR" sz="2400" dirty="0" err="1" smtClean="0"/>
              <a:t>CsmaHelper</a:t>
            </a:r>
            <a:r>
              <a:rPr lang="pt-BR" sz="2400" dirty="0" smtClean="0"/>
              <a:t> para instalar os dispositivos nos nós do </a:t>
            </a:r>
            <a:r>
              <a:rPr lang="pt-BR" sz="2400" dirty="0" err="1" smtClean="0"/>
              <a:t>csmaNodes</a:t>
            </a:r>
            <a:r>
              <a:rPr lang="pt-BR" sz="2400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24624" t="52781" r="39403" b="40328"/>
          <a:stretch>
            <a:fillRect/>
          </a:stretch>
        </p:blipFill>
        <p:spPr bwMode="auto">
          <a:xfrm>
            <a:off x="611560" y="1457446"/>
            <a:ext cx="6048672" cy="65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25177" t="59672" r="51025" b="35406"/>
          <a:stretch>
            <a:fillRect/>
          </a:stretch>
        </p:blipFill>
        <p:spPr bwMode="auto">
          <a:xfrm>
            <a:off x="611560" y="4365104"/>
            <a:ext cx="4651717" cy="540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5"/>
            <a:ext cx="8583488" cy="5389567"/>
          </a:xfrm>
        </p:spPr>
        <p:txBody>
          <a:bodyPr/>
          <a:lstStyle/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Instanciamos um objeto do tipo </a:t>
            </a:r>
            <a:r>
              <a:rPr lang="pt-BR" sz="2400" dirty="0" err="1" smtClean="0"/>
              <a:t>InternetStackHelper</a:t>
            </a:r>
            <a:r>
              <a:rPr lang="pt-BR" sz="2400" dirty="0" smtClean="0"/>
              <a:t>;</a:t>
            </a:r>
          </a:p>
          <a:p>
            <a:pPr lvl="1"/>
            <a:r>
              <a:rPr lang="pt-BR" sz="2000" dirty="0" smtClean="0"/>
              <a:t>Abstração </a:t>
            </a:r>
            <a:r>
              <a:rPr lang="pt-BR" sz="2000" dirty="0"/>
              <a:t>da pilha da </a:t>
            </a:r>
            <a:r>
              <a:rPr lang="pt-BR" sz="2000" dirty="0" smtClean="0"/>
              <a:t>internet;</a:t>
            </a:r>
            <a:endParaRPr lang="pt-BR" sz="2000" dirty="0"/>
          </a:p>
          <a:p>
            <a:r>
              <a:rPr lang="pt-BR" sz="2400" dirty="0"/>
              <a:t>Instalamos o </a:t>
            </a:r>
            <a:r>
              <a:rPr lang="pt-BR" sz="2400" dirty="0" err="1"/>
              <a:t>stack</a:t>
            </a:r>
            <a:r>
              <a:rPr lang="pt-BR" sz="2400" dirty="0"/>
              <a:t> nos </a:t>
            </a:r>
            <a:r>
              <a:rPr lang="pt-BR" sz="2400" dirty="0" smtClean="0"/>
              <a:t>nós;</a:t>
            </a:r>
          </a:p>
          <a:p>
            <a:r>
              <a:rPr lang="pt-BR" sz="2400" dirty="0" smtClean="0"/>
              <a:t>Ao chamar o objeto </a:t>
            </a:r>
            <a:r>
              <a:rPr lang="pt-BR" sz="2400" dirty="0" err="1" smtClean="0"/>
              <a:t>csmaNodes</a:t>
            </a:r>
            <a:r>
              <a:rPr lang="pt-BR" sz="2400" dirty="0" smtClean="0"/>
              <a:t>, estamos chamando todos os nós, exceto o nó 0. Então, incluímos o nó 0.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l="25177" t="28172" r="57113" b="64937"/>
          <a:stretch>
            <a:fillRect/>
          </a:stretch>
        </p:blipFill>
        <p:spPr bwMode="auto">
          <a:xfrm>
            <a:off x="611560" y="1275982"/>
            <a:ext cx="3096345" cy="67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221088"/>
            <a:ext cx="415290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Conector de seta reta 11"/>
          <p:cNvCxnSpPr/>
          <p:nvPr/>
        </p:nvCxnSpPr>
        <p:spPr bwMode="auto">
          <a:xfrm flipV="1">
            <a:off x="539552" y="5373216"/>
            <a:ext cx="1944216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CaixaDeTexto 12"/>
          <p:cNvSpPr txBox="1"/>
          <p:nvPr/>
        </p:nvSpPr>
        <p:spPr>
          <a:xfrm>
            <a:off x="179512" y="508518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p2pNodes.</a:t>
            </a:r>
            <a:r>
              <a:rPr lang="pt-BR" dirty="0" err="1" smtClean="0"/>
              <a:t>Get</a:t>
            </a:r>
            <a:r>
              <a:rPr lang="pt-BR" dirty="0" smtClean="0"/>
              <a:t> (0)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321317" y="6165304"/>
            <a:ext cx="2045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Figura 05: </a:t>
            </a:r>
            <a:r>
              <a:rPr lang="pt-BR" sz="1200" dirty="0" smtClean="0"/>
              <a:t>Incluindo o nó 0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1035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Endereçamento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692696"/>
            <a:ext cx="8583488" cy="5832648"/>
          </a:xfrm>
        </p:spPr>
        <p:txBody>
          <a:bodyPr/>
          <a:lstStyle/>
          <a:p>
            <a:pPr>
              <a:buNone/>
            </a:pPr>
            <a:endParaRPr lang="pt-BR" sz="2400" dirty="0" smtClean="0"/>
          </a:p>
          <a:p>
            <a:r>
              <a:rPr lang="pt-BR" sz="2400" dirty="0" smtClean="0"/>
              <a:t>Utilizamos o assistente de endereçamento IPv4;</a:t>
            </a:r>
          </a:p>
          <a:p>
            <a:pPr>
              <a:buNone/>
            </a:pPr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Utilizamos o método “.</a:t>
            </a:r>
            <a:r>
              <a:rPr lang="pt-BR" sz="2400" dirty="0" err="1" smtClean="0"/>
              <a:t>SetBase</a:t>
            </a:r>
            <a:r>
              <a:rPr lang="pt-BR" sz="2400" dirty="0" smtClean="0"/>
              <a:t>” para configurar o endereço IP e a máscara de rede;</a:t>
            </a:r>
          </a:p>
          <a:p>
            <a:r>
              <a:rPr lang="pt-BR" sz="2400" dirty="0" err="1" smtClean="0"/>
              <a:t>Atribuimos</a:t>
            </a:r>
            <a:r>
              <a:rPr lang="pt-BR" sz="2400" dirty="0" smtClean="0"/>
              <a:t> o endereço IP e</a:t>
            </a:r>
          </a:p>
          <a:p>
            <a:pPr marL="0" indent="0">
              <a:buNone/>
            </a:pPr>
            <a:r>
              <a:rPr lang="pt-BR" sz="2400" dirty="0" smtClean="0"/>
              <a:t>máscara de rede ao contêiner</a:t>
            </a:r>
          </a:p>
          <a:p>
            <a:pPr>
              <a:buNone/>
            </a:pPr>
            <a:r>
              <a:rPr lang="pt-BR" sz="2400" dirty="0" smtClean="0"/>
              <a:t>de interface (p2pInterfaces);</a:t>
            </a:r>
          </a:p>
          <a:p>
            <a:endParaRPr lang="pt-BR" sz="2400" dirty="0" smtClean="0"/>
          </a:p>
          <a:p>
            <a:r>
              <a:rPr lang="pt-BR" sz="2400" dirty="0" smtClean="0"/>
              <a:t>O mesmo é feito para as</a:t>
            </a:r>
          </a:p>
          <a:p>
            <a:pPr>
              <a:buNone/>
            </a:pPr>
            <a:r>
              <a:rPr lang="pt-BR" sz="2400" dirty="0" smtClean="0"/>
              <a:t>interfaces </a:t>
            </a:r>
            <a:r>
              <a:rPr lang="pt-BR" sz="2400" dirty="0" err="1" smtClean="0"/>
              <a:t>csma</a:t>
            </a:r>
            <a:r>
              <a:rPr lang="pt-BR" sz="2400" dirty="0" smtClean="0"/>
              <a:t> (</a:t>
            </a:r>
            <a:r>
              <a:rPr lang="pt-BR" sz="2400" dirty="0" err="1" smtClean="0"/>
              <a:t>csmaInterfaces</a:t>
            </a:r>
            <a:r>
              <a:rPr lang="pt-BR" sz="2400" dirty="0" smtClean="0"/>
              <a:t>);       </a:t>
            </a:r>
          </a:p>
          <a:p>
            <a:pPr lvl="1"/>
            <a:r>
              <a:rPr lang="pt-BR" sz="2000" dirty="0" smtClean="0"/>
              <a:t>Porém, atribuindo um endereço IP diferente.</a:t>
            </a:r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35063" r="50472" b="62617"/>
          <a:stretch>
            <a:fillRect/>
          </a:stretch>
        </p:blipFill>
        <p:spPr bwMode="auto">
          <a:xfrm>
            <a:off x="611560" y="939045"/>
            <a:ext cx="4032448" cy="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37383" r="50472" b="57062"/>
          <a:stretch>
            <a:fillRect/>
          </a:stretch>
        </p:blipFill>
        <p:spPr bwMode="auto">
          <a:xfrm>
            <a:off x="611560" y="1964000"/>
            <a:ext cx="4104456" cy="52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852936"/>
            <a:ext cx="4139951" cy="2451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580359"/>
            <a:ext cx="40481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6" y="5457798"/>
            <a:ext cx="2419137" cy="19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Aplicação (1/3)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De forma similar ao primeiro exemplo, serão </a:t>
            </a:r>
            <a:r>
              <a:rPr lang="pt-BR" sz="2400" dirty="0"/>
              <a:t>utilizadas duas especializações da classe </a:t>
            </a:r>
            <a:r>
              <a:rPr lang="pt-BR" sz="2400" i="1" dirty="0" smtClean="0"/>
              <a:t>application</a:t>
            </a:r>
            <a:r>
              <a:rPr lang="pt-BR" sz="2400" dirty="0" smtClean="0"/>
              <a:t>. Porém, com as seguintes atribuições:</a:t>
            </a:r>
            <a:endParaRPr lang="pt-BR" sz="2400" dirty="0"/>
          </a:p>
          <a:p>
            <a:pPr lvl="1"/>
            <a:r>
              <a:rPr lang="pt-BR" sz="2000" dirty="0" err="1" smtClean="0"/>
              <a:t>UdpEchoServerApplication</a:t>
            </a:r>
            <a:r>
              <a:rPr lang="pt-BR" sz="2000" dirty="0" smtClean="0"/>
              <a:t> será instanciado em um dos </a:t>
            </a:r>
            <a:r>
              <a:rPr lang="pt-BR" sz="2000" dirty="0" err="1" smtClean="0"/>
              <a:t>csmaNodes</a:t>
            </a:r>
            <a:r>
              <a:rPr lang="pt-BR" sz="2000" dirty="0" smtClean="0"/>
              <a:t>;</a:t>
            </a:r>
            <a:endParaRPr lang="pt-BR" sz="2000" dirty="0"/>
          </a:p>
          <a:p>
            <a:pPr lvl="1"/>
            <a:r>
              <a:rPr lang="pt-BR" sz="2000" dirty="0" err="1" smtClean="0"/>
              <a:t>UdpEchoClientApplication</a:t>
            </a:r>
            <a:r>
              <a:rPr lang="pt-BR" sz="2000" dirty="0" smtClean="0"/>
              <a:t> será instanciado em um dos p2pNodes</a:t>
            </a:r>
            <a:r>
              <a:rPr lang="pt-BR" sz="2000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Aplicação (2/3)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400" b="1" dirty="0" err="1" smtClean="0"/>
              <a:t>UdpEchoServerHelper</a:t>
            </a:r>
            <a:endParaRPr lang="pt-BR" sz="2800" b="1" dirty="0"/>
          </a:p>
          <a:p>
            <a:pPr lvl="1"/>
            <a:endParaRPr lang="pt-BR" sz="2000" dirty="0" smtClean="0"/>
          </a:p>
          <a:p>
            <a:endParaRPr lang="pt-BR" sz="2400" dirty="0" smtClean="0"/>
          </a:p>
          <a:p>
            <a:endParaRPr lang="pt-BR" sz="2400" dirty="0"/>
          </a:p>
          <a:p>
            <a:r>
              <a:rPr lang="pt-BR" sz="2400" dirty="0" smtClean="0"/>
              <a:t>Utilizamos um objeto do tipo </a:t>
            </a:r>
            <a:r>
              <a:rPr lang="pt-BR" sz="2400" dirty="0" err="1" smtClean="0"/>
              <a:t>UdpEchoServerApplication</a:t>
            </a:r>
            <a:r>
              <a:rPr lang="pt-BR" sz="2400" dirty="0" smtClean="0"/>
              <a:t> para instanciar o servidor de eco;</a:t>
            </a:r>
          </a:p>
          <a:p>
            <a:pPr lvl="1"/>
            <a:r>
              <a:rPr lang="pt-BR" sz="2000" dirty="0" smtClean="0"/>
              <a:t>A aplicação utilizará a porta 9;</a:t>
            </a:r>
          </a:p>
          <a:p>
            <a:r>
              <a:rPr lang="pt-BR" sz="2400" dirty="0" smtClean="0"/>
              <a:t>Utilizamos o método “.</a:t>
            </a:r>
            <a:r>
              <a:rPr lang="pt-BR" sz="2400" dirty="0" err="1" smtClean="0"/>
              <a:t>Get</a:t>
            </a:r>
            <a:r>
              <a:rPr lang="pt-BR" sz="2400" dirty="0" smtClean="0"/>
              <a:t>” para obter o último nó </a:t>
            </a:r>
            <a:r>
              <a:rPr lang="pt-BR" sz="2400" dirty="0" err="1" smtClean="0"/>
              <a:t>csma</a:t>
            </a:r>
            <a:r>
              <a:rPr lang="pt-BR" sz="2400" dirty="0" smtClean="0"/>
              <a:t> (</a:t>
            </a:r>
            <a:r>
              <a:rPr lang="pt-BR" sz="2400" dirty="0" err="1" smtClean="0"/>
              <a:t>nCsma</a:t>
            </a:r>
            <a:r>
              <a:rPr lang="pt-BR" sz="2400" dirty="0" smtClean="0"/>
              <a:t>) e o método “.</a:t>
            </a:r>
            <a:r>
              <a:rPr lang="pt-BR" sz="2400" dirty="0" err="1" smtClean="0"/>
              <a:t>Install</a:t>
            </a:r>
            <a:r>
              <a:rPr lang="pt-BR" sz="2400" dirty="0" smtClean="0"/>
              <a:t>” para instalar a aplicação no nó referido;</a:t>
            </a:r>
            <a:endParaRPr lang="pt-BR" sz="2400" dirty="0"/>
          </a:p>
          <a:p>
            <a:pPr lvl="1"/>
            <a:r>
              <a:rPr lang="pt-BR" sz="2000" dirty="0" smtClean="0"/>
              <a:t>Aplicação começa em 1 segundo</a:t>
            </a:r>
            <a:r>
              <a:rPr lang="pt-BR" sz="2000" dirty="0"/>
              <a:t> </a:t>
            </a:r>
            <a:r>
              <a:rPr lang="pt-BR" sz="2000" dirty="0" smtClean="0"/>
              <a:t>e termina em 10 segundos.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32110" r="33869" b="58046"/>
          <a:stretch>
            <a:fillRect/>
          </a:stretch>
        </p:blipFill>
        <p:spPr bwMode="auto">
          <a:xfrm>
            <a:off x="611560" y="1772816"/>
            <a:ext cx="746002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748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Aplicação (3/3)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400600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 err="1"/>
              <a:t>UdpEchoClientHelper</a:t>
            </a:r>
            <a:endParaRPr lang="pt-BR" sz="2400" b="1" dirty="0"/>
          </a:p>
          <a:p>
            <a:endParaRPr lang="pt-BR" sz="2400" dirty="0" smtClean="0"/>
          </a:p>
          <a:p>
            <a:endParaRPr lang="pt-BR" sz="2400" dirty="0"/>
          </a:p>
          <a:p>
            <a:r>
              <a:rPr lang="pt-BR" sz="2400" dirty="0" smtClean="0"/>
              <a:t>A aplicação cliente é criada de forma similar a do primeiro exemplo. Porém, o objeto da interface foi modificado;</a:t>
            </a:r>
          </a:p>
          <a:p>
            <a:r>
              <a:rPr lang="pt-BR" sz="2400" dirty="0" smtClean="0"/>
              <a:t>Novamente, fornecemos os atributos necessários no construtor do </a:t>
            </a:r>
            <a:r>
              <a:rPr lang="pt-BR" sz="2400" dirty="0" err="1" smtClean="0"/>
              <a:t>UdpEchoClientHelper</a:t>
            </a:r>
            <a:r>
              <a:rPr lang="pt-BR" sz="2400" dirty="0" smtClean="0"/>
              <a:t> (o endereço e porta remotos) e configuramos os atributos: "</a:t>
            </a:r>
            <a:r>
              <a:rPr lang="pt-BR" sz="2400" dirty="0" err="1" smtClean="0"/>
              <a:t>MaxPackets</a:t>
            </a:r>
            <a:r>
              <a:rPr lang="pt-BR" sz="2400" dirty="0" smtClean="0"/>
              <a:t>", "</a:t>
            </a:r>
            <a:r>
              <a:rPr lang="pt-BR" sz="2400" dirty="0" err="1" smtClean="0"/>
              <a:t>Interval</a:t>
            </a:r>
            <a:r>
              <a:rPr lang="pt-BR" sz="2400" dirty="0" smtClean="0"/>
              <a:t>", "</a:t>
            </a:r>
            <a:r>
              <a:rPr lang="pt-BR" sz="2400" dirty="0" err="1" smtClean="0"/>
              <a:t>PacketSize</a:t>
            </a:r>
            <a:r>
              <a:rPr lang="pt-BR" sz="2400" dirty="0" smtClean="0"/>
              <a:t>“;</a:t>
            </a:r>
          </a:p>
          <a:p>
            <a:endParaRPr lang="pt-BR" sz="2400" dirty="0"/>
          </a:p>
          <a:p>
            <a:endParaRPr lang="pt-BR" sz="2400" dirty="0" smtClean="0"/>
          </a:p>
          <a:p>
            <a:r>
              <a:rPr lang="pt-BR" sz="2400" dirty="0" smtClean="0"/>
              <a:t>Instalamos o cliente no nó mais á esquerda;</a:t>
            </a:r>
            <a:endParaRPr lang="pt-BR" sz="2400" dirty="0"/>
          </a:p>
          <a:p>
            <a:pPr lvl="1"/>
            <a:r>
              <a:rPr lang="pt-BR" sz="2000" dirty="0"/>
              <a:t>Aplicação começa em </a:t>
            </a:r>
            <a:r>
              <a:rPr lang="pt-BR" sz="2000" dirty="0" smtClean="0"/>
              <a:t>2 segundos </a:t>
            </a:r>
            <a:r>
              <a:rPr lang="pt-BR" sz="2000" dirty="0"/>
              <a:t>e termina em 10 segundos.</a:t>
            </a:r>
          </a:p>
          <a:p>
            <a:endParaRPr lang="pt-BR" dirty="0" smtClean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53497" r="36636" b="40776"/>
          <a:stretch>
            <a:fillRect/>
          </a:stretch>
        </p:blipFill>
        <p:spPr bwMode="auto">
          <a:xfrm>
            <a:off x="611560" y="5085184"/>
            <a:ext cx="6831759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25177" t="44906" r="37743" b="47219"/>
          <a:stretch>
            <a:fillRect/>
          </a:stretch>
        </p:blipFill>
        <p:spPr bwMode="auto">
          <a:xfrm>
            <a:off x="611560" y="1772816"/>
            <a:ext cx="6192688" cy="72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8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Cliente e servidor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340768"/>
            <a:ext cx="38100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ector de seta reta 8"/>
          <p:cNvCxnSpPr/>
          <p:nvPr/>
        </p:nvCxnSpPr>
        <p:spPr bwMode="auto">
          <a:xfrm flipV="1">
            <a:off x="1115616" y="2636912"/>
            <a:ext cx="1512168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CaixaDeTexto 9"/>
          <p:cNvSpPr txBox="1"/>
          <p:nvPr/>
        </p:nvSpPr>
        <p:spPr>
          <a:xfrm>
            <a:off x="0" y="3717032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echoClient</a:t>
            </a:r>
            <a:r>
              <a:rPr lang="pt-BR" dirty="0" smtClean="0"/>
              <a:t>.</a:t>
            </a:r>
            <a:r>
              <a:rPr lang="pt-BR" dirty="0" err="1" smtClean="0"/>
              <a:t>Install</a:t>
            </a:r>
            <a:r>
              <a:rPr lang="pt-BR" dirty="0" smtClean="0"/>
              <a:t> (p2pNodes.</a:t>
            </a:r>
            <a:r>
              <a:rPr lang="pt-BR" dirty="0" err="1" smtClean="0"/>
              <a:t>Get</a:t>
            </a:r>
            <a:r>
              <a:rPr lang="pt-BR" dirty="0" smtClean="0"/>
              <a:t> (0))</a:t>
            </a:r>
            <a:endParaRPr lang="pt-BR" dirty="0"/>
          </a:p>
        </p:txBody>
      </p:sp>
      <p:cxnSp>
        <p:nvCxnSpPr>
          <p:cNvPr id="12" name="Conector de seta reta 11"/>
          <p:cNvCxnSpPr/>
          <p:nvPr/>
        </p:nvCxnSpPr>
        <p:spPr bwMode="auto">
          <a:xfrm flipH="1" flipV="1">
            <a:off x="6228184" y="2708920"/>
            <a:ext cx="1224136" cy="8640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CaixaDeTexto 12"/>
          <p:cNvSpPr txBox="1"/>
          <p:nvPr/>
        </p:nvSpPr>
        <p:spPr>
          <a:xfrm>
            <a:off x="4240029" y="3717032"/>
            <a:ext cx="490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echoServer</a:t>
            </a:r>
            <a:r>
              <a:rPr lang="pt-BR" dirty="0" smtClean="0"/>
              <a:t>.</a:t>
            </a:r>
            <a:r>
              <a:rPr lang="pt-BR" dirty="0" err="1" smtClean="0"/>
              <a:t>Install</a:t>
            </a:r>
            <a:r>
              <a:rPr lang="pt-BR" dirty="0" smtClean="0"/>
              <a:t> (</a:t>
            </a:r>
            <a:r>
              <a:rPr lang="pt-BR" dirty="0" err="1" smtClean="0"/>
              <a:t>csmaNodes</a:t>
            </a:r>
            <a:r>
              <a:rPr lang="pt-BR" dirty="0" smtClean="0"/>
              <a:t>.</a:t>
            </a:r>
            <a:r>
              <a:rPr lang="pt-BR" dirty="0" err="1" smtClean="0"/>
              <a:t>Get</a:t>
            </a:r>
            <a:r>
              <a:rPr lang="pt-BR" dirty="0" smtClean="0"/>
              <a:t> (</a:t>
            </a:r>
            <a:r>
              <a:rPr lang="pt-BR" dirty="0" err="1" smtClean="0"/>
              <a:t>nCsma</a:t>
            </a:r>
            <a:r>
              <a:rPr lang="pt-BR" dirty="0" smtClean="0"/>
              <a:t>))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419872" y="2966464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Figura 07:</a:t>
            </a:r>
            <a:r>
              <a:rPr lang="pt-BR" sz="1200" dirty="0" smtClean="0"/>
              <a:t> Cliente e servidor</a:t>
            </a:r>
            <a:endParaRPr lang="pt-BR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Roteamento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400600"/>
          </a:xfrm>
        </p:spPr>
        <p:txBody>
          <a:bodyPr/>
          <a:lstStyle/>
          <a:p>
            <a:r>
              <a:rPr lang="pt-BR" sz="2400" dirty="0" smtClean="0"/>
              <a:t>Visto que construímos uma inter-rede, precisamos de alguma forma de </a:t>
            </a:r>
            <a:r>
              <a:rPr lang="pt-BR" sz="2400" dirty="0" err="1" smtClean="0"/>
              <a:t>roteamento</a:t>
            </a:r>
            <a:r>
              <a:rPr lang="pt-BR" sz="2400" dirty="0" smtClean="0"/>
              <a:t>;</a:t>
            </a:r>
          </a:p>
          <a:p>
            <a:pPr lvl="1"/>
            <a:r>
              <a:rPr lang="pt-BR" sz="2000" dirty="0" smtClean="0"/>
              <a:t>O ns-3 fornece o roteamento global para simplificar essa tarefa sem a necessidade de configurar roteadores individualmente;</a:t>
            </a:r>
          </a:p>
          <a:p>
            <a:r>
              <a:rPr lang="pt-BR" sz="2400" dirty="0" smtClean="0"/>
              <a:t>Basicamente, cada nó se comporta como se fosse um roteador OSPF (</a:t>
            </a:r>
            <a:r>
              <a:rPr lang="pt-BR" sz="2400" i="1" dirty="0" smtClean="0"/>
              <a:t>Open </a:t>
            </a:r>
            <a:r>
              <a:rPr lang="pt-BR" sz="2400" i="1" dirty="0" err="1" smtClean="0"/>
              <a:t>Shortest</a:t>
            </a:r>
            <a:r>
              <a:rPr lang="pt-BR" sz="2400" i="1" dirty="0" smtClean="0"/>
              <a:t> Path </a:t>
            </a:r>
            <a:r>
              <a:rPr lang="pt-BR" sz="2400" i="1" dirty="0" err="1" smtClean="0"/>
              <a:t>First</a:t>
            </a:r>
            <a:r>
              <a:rPr lang="pt-BR" sz="2400" dirty="0" smtClean="0"/>
              <a:t>), que se comunica instantaneamente com todos os outros roteadores de forma transparente;</a:t>
            </a:r>
          </a:p>
          <a:p>
            <a:r>
              <a:rPr lang="pt-BR" sz="2400" dirty="0" smtClean="0"/>
              <a:t>Cada nó gera anúncios de ligações e os comunica diretamente a um gerente de rota global. O gerente, por sua vez, utiliza esta informação para construir as tabelas de </a:t>
            </a:r>
            <a:r>
              <a:rPr lang="pt-BR" sz="2400" dirty="0" err="1" smtClean="0"/>
              <a:t>roteamento</a:t>
            </a:r>
            <a:r>
              <a:rPr lang="pt-BR" sz="2400" dirty="0" smtClean="0"/>
              <a:t> de cada nó. A configuração deste tipo de </a:t>
            </a:r>
            <a:r>
              <a:rPr lang="pt-BR" sz="2400" dirty="0" err="1" smtClean="0"/>
              <a:t>roteamento</a:t>
            </a:r>
            <a:r>
              <a:rPr lang="pt-BR" sz="2400" dirty="0" smtClean="0"/>
              <a:t> é realizada em uma linha: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4351" t="59672" r="48258" b="36391"/>
          <a:stretch>
            <a:fillRect/>
          </a:stretch>
        </p:blipFill>
        <p:spPr bwMode="auto">
          <a:xfrm>
            <a:off x="467544" y="6021288"/>
            <a:ext cx="534583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 do </a:t>
            </a:r>
            <a:r>
              <a:rPr lang="pt-BR" dirty="0" err="1" smtClean="0"/>
              <a:t>hands-on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Apresentar esquematicamente o exemplo 2;</a:t>
            </a:r>
          </a:p>
          <a:p>
            <a:r>
              <a:rPr lang="pt-BR" sz="2400" dirty="0" smtClean="0"/>
              <a:t>Entender como funciona uma rede em barramento;</a:t>
            </a:r>
          </a:p>
          <a:p>
            <a:r>
              <a:rPr lang="pt-BR" sz="2400" dirty="0" smtClean="0"/>
              <a:t>Compreender o básico do CSMA;</a:t>
            </a:r>
          </a:p>
          <a:p>
            <a:r>
              <a:rPr lang="pt-BR" sz="2400" dirty="0" smtClean="0"/>
              <a:t>Mostrar as características do NS-3 em redes em barramento;</a:t>
            </a:r>
          </a:p>
          <a:p>
            <a:r>
              <a:rPr lang="pt-BR" sz="2400" dirty="0" smtClean="0"/>
              <a:t>Explicar linha a linha o código do exemplo;</a:t>
            </a:r>
          </a:p>
          <a:p>
            <a:r>
              <a:rPr lang="pt-BR" sz="2400" dirty="0" smtClean="0"/>
              <a:t>Entender o roteamento de pacotes entre nós no NS-3.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pPr>
              <a:buNone/>
            </a:pPr>
            <a:endParaRPr lang="pt-BR" sz="1600" dirty="0" smtClean="0"/>
          </a:p>
          <a:p>
            <a:pPr>
              <a:buNone/>
            </a:pPr>
            <a:endParaRPr lang="pt-BR" sz="1600" dirty="0" smtClean="0"/>
          </a:p>
          <a:p>
            <a:pPr>
              <a:buNone/>
            </a:pPr>
            <a:endParaRPr lang="pt-BR" sz="1600" dirty="0" smtClean="0"/>
          </a:p>
          <a:p>
            <a:pPr>
              <a:buNone/>
            </a:pPr>
            <a:endParaRPr lang="pt-BR" sz="1200" dirty="0" smtClean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Habilitando o </a:t>
            </a:r>
            <a:r>
              <a:rPr lang="pt-BR" dirty="0" err="1" smtClean="0"/>
              <a:t>pcap</a:t>
            </a:r>
            <a:r>
              <a:rPr lang="pt-BR" dirty="0" smtClean="0"/>
              <a:t> (1/3)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052736"/>
            <a:ext cx="8583488" cy="5400600"/>
          </a:xfrm>
        </p:spPr>
        <p:txBody>
          <a:bodyPr/>
          <a:lstStyle/>
          <a:p>
            <a:r>
              <a:rPr lang="pt-BR" sz="2400" dirty="0" smtClean="0"/>
              <a:t>Há vários nós em uma rede CSMA. Cada um destes nós tem um net </a:t>
            </a:r>
            <a:r>
              <a:rPr lang="pt-BR" sz="2400" dirty="0" err="1" smtClean="0"/>
              <a:t>device</a:t>
            </a:r>
            <a:r>
              <a:rPr lang="pt-BR" sz="2400" dirty="0" smtClean="0"/>
              <a:t> de rede associado. Existem duas alternativas para a coleta de informações de rastreamento em uma rede desse tipo;</a:t>
            </a:r>
          </a:p>
          <a:p>
            <a:pPr lvl="1"/>
            <a:r>
              <a:rPr lang="pt-BR" sz="2000" dirty="0" smtClean="0"/>
              <a:t>Criar um arquivo de rastreamento para cada dispositivo de rede e armazenar apenas os pacotes que são enviados ou recebidos por esse dispositivo;</a:t>
            </a:r>
          </a:p>
          <a:p>
            <a:pPr lvl="1"/>
            <a:r>
              <a:rPr lang="pt-BR" sz="2000" dirty="0" smtClean="0"/>
              <a:t>Escolher um dos dispositivos e colocá-lo em modo promíscuo. Ou seja, esse dispositivo irá espiar todos os pacotes da rede e os armazena em um único arquivo </a:t>
            </a:r>
            <a:r>
              <a:rPr lang="pt-BR" sz="2000" dirty="0" err="1" smtClean="0"/>
              <a:t>pcap</a:t>
            </a:r>
            <a:r>
              <a:rPr lang="pt-BR" sz="2000" dirty="0" smtClean="0"/>
              <a:t>;</a:t>
            </a:r>
          </a:p>
          <a:p>
            <a:pPr lvl="2"/>
            <a:r>
              <a:rPr lang="pt-BR" sz="1600" dirty="0" smtClean="0"/>
              <a:t>Isto é como o </a:t>
            </a:r>
            <a:r>
              <a:rPr lang="pt-BR" sz="1600" dirty="0" err="1" smtClean="0"/>
              <a:t>tcpdump</a:t>
            </a:r>
            <a:r>
              <a:rPr lang="pt-BR" sz="1600" dirty="0" smtClean="0"/>
              <a:t> funciona, por exemplo;</a:t>
            </a:r>
          </a:p>
          <a:p>
            <a:r>
              <a:rPr lang="pt-BR" sz="2400" dirty="0" smtClean="0"/>
              <a:t>Utilizaremos a segunda opção.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Habilitando o </a:t>
            </a:r>
            <a:r>
              <a:rPr lang="pt-BR" dirty="0" err="1" smtClean="0"/>
              <a:t>pcap</a:t>
            </a:r>
            <a:r>
              <a:rPr lang="pt-BR" dirty="0" smtClean="0"/>
              <a:t> (2/3)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A primeira linha habilita o </a:t>
            </a:r>
            <a:r>
              <a:rPr lang="pt-BR" sz="2400" dirty="0" err="1" smtClean="0"/>
              <a:t>pcap</a:t>
            </a:r>
            <a:r>
              <a:rPr lang="pt-BR" sz="2400" dirty="0" smtClean="0"/>
              <a:t> no assistente </a:t>
            </a:r>
            <a:r>
              <a:rPr lang="pt-BR" sz="2400" dirty="0" err="1" smtClean="0"/>
              <a:t>ponto-a-ponto</a:t>
            </a:r>
            <a:r>
              <a:rPr lang="pt-BR" sz="2400" dirty="0" smtClean="0"/>
              <a:t>;</a:t>
            </a:r>
          </a:p>
          <a:p>
            <a:r>
              <a:rPr lang="pt-BR" sz="2400" dirty="0" smtClean="0"/>
              <a:t>A segunda linha habilita o </a:t>
            </a:r>
            <a:r>
              <a:rPr lang="pt-BR" sz="2400" dirty="0" err="1" smtClean="0"/>
              <a:t>pcap</a:t>
            </a:r>
            <a:r>
              <a:rPr lang="pt-BR" sz="2400" dirty="0" smtClean="0"/>
              <a:t> no assistente CSMA;</a:t>
            </a:r>
          </a:p>
          <a:p>
            <a:r>
              <a:rPr lang="pt-BR" sz="2400" dirty="0" smtClean="0"/>
              <a:t>Especificamos o dispositivo que realizará a captura através do método “</a:t>
            </a:r>
            <a:r>
              <a:rPr lang="pt-BR" sz="2400" dirty="0" err="1" smtClean="0"/>
              <a:t>csmaDevices.Get</a:t>
            </a:r>
            <a:r>
              <a:rPr lang="pt-BR" sz="2400" dirty="0" smtClean="0"/>
              <a:t>(1)”, que selecionou o primeiro dispositivo no contêiner;</a:t>
            </a:r>
          </a:p>
          <a:p>
            <a:r>
              <a:rPr lang="pt-BR" sz="2400" dirty="0" smtClean="0"/>
              <a:t>O último parâmetro informa ao assistente CSMA se deve ou não capturar pacotes em modo promíscuo. Configuramos para verdadeiro e habilitamos a captura.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25177" t="63609" r="46044" b="32454"/>
          <a:stretch>
            <a:fillRect/>
          </a:stretch>
        </p:blipFill>
        <p:spPr bwMode="auto">
          <a:xfrm>
            <a:off x="611560" y="1547168"/>
            <a:ext cx="561662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Habilitando o </a:t>
            </a:r>
            <a:r>
              <a:rPr lang="pt-BR" dirty="0" err="1" smtClean="0"/>
              <a:t>pcap</a:t>
            </a:r>
            <a:r>
              <a:rPr lang="pt-BR" dirty="0" smtClean="0"/>
              <a:t> (3/3)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pPr algn="ctr">
              <a:buNone/>
            </a:pPr>
            <a:r>
              <a:rPr lang="pt-BR" sz="1200" b="1" dirty="0" smtClean="0"/>
              <a:t>Figura 08:</a:t>
            </a:r>
            <a:r>
              <a:rPr lang="pt-BR" sz="1200" dirty="0" smtClean="0"/>
              <a:t> Rastreamento utilizando o </a:t>
            </a:r>
            <a:r>
              <a:rPr lang="pt-BR" sz="1200" dirty="0" err="1" smtClean="0"/>
              <a:t>tcpdump</a:t>
            </a:r>
            <a:endParaRPr lang="pt-BR" sz="1200" dirty="0" smtClean="0"/>
          </a:p>
          <a:p>
            <a:endParaRPr lang="pt-BR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16832"/>
            <a:ext cx="6624736" cy="2961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sz="2400" dirty="0"/>
          </a:p>
          <a:p>
            <a:endParaRPr lang="pt-BR" sz="2400" dirty="0" smtClean="0"/>
          </a:p>
          <a:p>
            <a:r>
              <a:rPr lang="pt-BR" sz="2400" dirty="0" smtClean="0"/>
              <a:t>Colocamos a simulação em execução;</a:t>
            </a:r>
          </a:p>
          <a:p>
            <a:r>
              <a:rPr lang="pt-BR" sz="2400" dirty="0" smtClean="0"/>
              <a:t>Limpamos a simulação;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pPr algn="ctr">
              <a:buNone/>
            </a:pPr>
            <a:endParaRPr lang="pt-BR" sz="1200" b="1" dirty="0" smtClean="0"/>
          </a:p>
          <a:p>
            <a:pPr algn="ctr">
              <a:buNone/>
            </a:pPr>
            <a:endParaRPr lang="pt-BR" sz="1200" b="1" dirty="0" smtClean="0"/>
          </a:p>
          <a:p>
            <a:pPr algn="ctr">
              <a:buNone/>
            </a:pPr>
            <a:endParaRPr lang="pt-BR" sz="1200" b="1" dirty="0" smtClean="0"/>
          </a:p>
          <a:p>
            <a:pPr algn="ctr">
              <a:buNone/>
            </a:pPr>
            <a:endParaRPr lang="pt-BR" sz="1200" b="1" dirty="0" smtClean="0"/>
          </a:p>
          <a:p>
            <a:pPr algn="ctr">
              <a:buNone/>
            </a:pPr>
            <a:r>
              <a:rPr lang="pt-BR" sz="1200" b="1" dirty="0" smtClean="0"/>
              <a:t>Figura 09:</a:t>
            </a:r>
            <a:r>
              <a:rPr lang="pt-BR" sz="1200" dirty="0" smtClean="0"/>
              <a:t> Simulação através de linha de comando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2523709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647000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616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 o GppCom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 smtClean="0"/>
              <a:t>A meta do GppCom é criar na UFRN um ambiente de </a:t>
            </a:r>
            <a:r>
              <a:rPr lang="pt-BR" sz="2000" b="1" dirty="0" err="1" smtClean="0"/>
              <a:t>P&amp;D</a:t>
            </a:r>
            <a:r>
              <a:rPr lang="pt-BR" sz="2000" b="1" dirty="0" smtClean="0"/>
              <a:t>&amp;I através de prototipagem rápida baseada em simulação via software e hardware nas áreas de sistemas de comunicação e processamento digital de sinais e imagens. O Grupo é formado pelos professores: Vicente Angelo de Sousa Junior (coordenador), Luiz Gonzaga de Queiroz Silveira Junior (</a:t>
            </a:r>
            <a:r>
              <a:rPr lang="pt-BR" sz="2000" b="1" dirty="0" err="1" smtClean="0"/>
              <a:t>vice-coordenador</a:t>
            </a:r>
            <a:r>
              <a:rPr lang="pt-BR" sz="2000" b="1" dirty="0" smtClean="0"/>
              <a:t>), Luiz Felipe de Queiroz Silveira, Marcio Eduardo da Costa Rodrigues, Adaildo Gomes D'Assunção (pesquisador associado), Cláudio Rodrigues Muniz da Silva (pesquisador associado), Cristhianne de Fátima Linhares de Vasconcelos (pesquisador associado). O GppCom está de portas abertas para novas parcerias, </a:t>
            </a:r>
            <a:r>
              <a:rPr lang="pt-BR" sz="2000" b="1" dirty="0" smtClean="0">
                <a:hlinkClick r:id="rId2"/>
              </a:rPr>
              <a:t>conheça o </a:t>
            </a:r>
            <a:r>
              <a:rPr lang="pt-BR" sz="2000" b="1" dirty="0" err="1" smtClean="0">
                <a:hlinkClick r:id="rId2"/>
              </a:rPr>
              <a:t>portifolio</a:t>
            </a:r>
            <a:r>
              <a:rPr lang="pt-BR" sz="2000" b="1" dirty="0" smtClean="0">
                <a:hlinkClick r:id="rId2"/>
              </a:rPr>
              <a:t> do grupo</a:t>
            </a:r>
            <a:r>
              <a:rPr lang="pt-BR" sz="2000" b="1" dirty="0" smtClean="0"/>
              <a:t>. </a:t>
            </a:r>
          </a:p>
          <a:p>
            <a:endParaRPr lang="pt-BR" sz="2000" b="1" dirty="0" smtClean="0"/>
          </a:p>
          <a:p>
            <a:r>
              <a:rPr lang="pt-BR" sz="2000" b="1" dirty="0" smtClean="0"/>
              <a:t>Contato: </a:t>
            </a:r>
            <a:r>
              <a:rPr lang="pt-BR" sz="2000" dirty="0" smtClean="0"/>
              <a:t>vicente.gppcom@gmail.com</a:t>
            </a:r>
          </a:p>
          <a:p>
            <a:endParaRPr lang="pt-BR" sz="2000" dirty="0" smtClean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03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2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O exemplo 2 expande o exemplo 1. Agora, temos duas redes sendo conectadas. Onde cada uma possui um canal diferente;</a:t>
            </a:r>
          </a:p>
          <a:p>
            <a:pPr lvl="1"/>
            <a:r>
              <a:rPr lang="pt-BR" sz="2000" dirty="0" smtClean="0"/>
              <a:t>Uma rede </a:t>
            </a:r>
            <a:r>
              <a:rPr lang="pt-BR" sz="2000" dirty="0" err="1" smtClean="0"/>
              <a:t>ponto-a-ponto</a:t>
            </a:r>
            <a:r>
              <a:rPr lang="pt-BR" sz="2000" dirty="0" smtClean="0"/>
              <a:t> que se conecta a uma rede em barramento;</a:t>
            </a:r>
          </a:p>
          <a:p>
            <a:r>
              <a:rPr lang="pt-BR" sz="2400" dirty="0" smtClean="0"/>
              <a:t>O NS-3 tem que se encarregar de evitar colisões de pacotes na rede em barramento, pois o meio é compartilhado entre os terminais 1, 2, 3 e 4.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pPr marL="0" indent="0" algn="ctr">
              <a:buNone/>
            </a:pPr>
            <a:endParaRPr lang="pt-BR" sz="1400" b="1" dirty="0"/>
          </a:p>
          <a:p>
            <a:pPr marL="0" indent="0">
              <a:buNone/>
            </a:pPr>
            <a:r>
              <a:rPr lang="pt-BR" sz="1400" b="1" dirty="0" smtClean="0"/>
              <a:t>		</a:t>
            </a:r>
            <a:r>
              <a:rPr lang="pt-BR" sz="1200" b="1" dirty="0" smtClean="0"/>
              <a:t>Figura 01</a:t>
            </a:r>
            <a:r>
              <a:rPr lang="pt-BR" sz="1200" dirty="0" smtClean="0"/>
              <a:t>: Rede ponto-a-ponto conectada à rede em barramento</a:t>
            </a:r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32843" t="20469" r="33397" b="53937"/>
          <a:stretch>
            <a:fillRect/>
          </a:stretch>
        </p:blipFill>
        <p:spPr bwMode="auto">
          <a:xfrm>
            <a:off x="2195736" y="4149080"/>
            <a:ext cx="439248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em barramento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As redes em barramento podem ser fácil de implementar, mas ela adiciona problemáticas à rede, tais como:</a:t>
            </a:r>
          </a:p>
          <a:p>
            <a:pPr lvl="1"/>
            <a:r>
              <a:rPr lang="pt-BR" sz="2000" dirty="0" smtClean="0"/>
              <a:t>Colisão de pacotes;</a:t>
            </a:r>
          </a:p>
          <a:p>
            <a:pPr lvl="1"/>
            <a:r>
              <a:rPr lang="pt-BR" sz="2000" dirty="0" smtClean="0"/>
              <a:t>Problemas de retransmissão;</a:t>
            </a:r>
          </a:p>
          <a:p>
            <a:pPr lvl="1"/>
            <a:r>
              <a:rPr lang="pt-BR" sz="2000" dirty="0" smtClean="0"/>
              <a:t>Diminuição da taxa efetiva de transmissão (</a:t>
            </a:r>
            <a:r>
              <a:rPr lang="pt-BR" sz="2000" dirty="0" err="1" smtClean="0"/>
              <a:t>Throughput</a:t>
            </a:r>
            <a:r>
              <a:rPr lang="pt-BR" sz="2000" dirty="0" smtClean="0"/>
              <a:t>);</a:t>
            </a:r>
          </a:p>
          <a:p>
            <a:pPr lvl="1"/>
            <a:endParaRPr lang="pt-BR" sz="20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pPr algn="ctr">
              <a:buNone/>
            </a:pPr>
            <a:r>
              <a:rPr lang="pt-BR" sz="1200" b="1" dirty="0" smtClean="0"/>
              <a:t>Figura 02</a:t>
            </a:r>
            <a:r>
              <a:rPr lang="pt-BR" sz="1200" dirty="0" smtClean="0"/>
              <a:t>: Típica rede em barramento</a:t>
            </a:r>
          </a:p>
          <a:p>
            <a:endParaRPr lang="pt-BR" sz="2400" dirty="0" smtClean="0"/>
          </a:p>
          <a:p>
            <a:r>
              <a:rPr lang="pt-BR" sz="2400" dirty="0" smtClean="0"/>
              <a:t>Estratégia para controlar os pacotes na rede e evitar colisões?</a:t>
            </a:r>
          </a:p>
          <a:p>
            <a:pPr lvl="1"/>
            <a:r>
              <a:rPr lang="pt-BR" sz="2000" dirty="0" smtClean="0"/>
              <a:t>CSMA (</a:t>
            </a:r>
            <a:r>
              <a:rPr lang="pt-BR" sz="2000" i="1" dirty="0" smtClean="0"/>
              <a:t>Carrier Sense Multiple Access</a:t>
            </a:r>
            <a:r>
              <a:rPr lang="pt-BR" sz="2000" dirty="0" smtClean="0"/>
              <a:t>).</a:t>
            </a:r>
          </a:p>
          <a:p>
            <a:pPr lvl="1"/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212976"/>
            <a:ext cx="41624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o CSMA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smtClean="0"/>
              <a:t>Cada host ‘escuta’ o meio antes de transmitir para assegurar que o mesmo não esteja sendo utilizado (</a:t>
            </a:r>
            <a:r>
              <a:rPr lang="pt-BR" sz="2400" i="1" dirty="0" smtClean="0"/>
              <a:t>Carrier Sense</a:t>
            </a:r>
            <a:r>
              <a:rPr lang="pt-BR" sz="2400" dirty="0" smtClean="0"/>
              <a:t>);</a:t>
            </a:r>
          </a:p>
          <a:p>
            <a:pPr lvl="1"/>
            <a:r>
              <a:rPr lang="pt-BR" sz="2000" dirty="0" smtClean="0"/>
              <a:t>Se ao ouvir o meio, o mesmo estiver ocupado, o host espera um tempo e depois escuta o canal novamente;</a:t>
            </a:r>
          </a:p>
          <a:p>
            <a:r>
              <a:rPr lang="pt-BR" sz="2400" dirty="0" smtClean="0"/>
              <a:t>Em canais com fio, os hosts conseguem transmitir e ouvir após o envio;</a:t>
            </a:r>
          </a:p>
          <a:p>
            <a:pPr lvl="1"/>
            <a:r>
              <a:rPr lang="pt-BR" sz="2000" dirty="0" smtClean="0"/>
              <a:t>Ao detectar a colisão, o host envia uma mensagem em broadcast para que todos os outros hosts parem de transmitir (backoff);</a:t>
            </a:r>
          </a:p>
          <a:p>
            <a:r>
              <a:rPr lang="en-US" sz="2400" dirty="0" smtClean="0"/>
              <a:t>Devido à possibilidade de detecção de colisão, essa variante do CSMA é </a:t>
            </a:r>
            <a:r>
              <a:rPr lang="en-US" sz="2400" dirty="0" err="1" smtClean="0"/>
              <a:t>chamada</a:t>
            </a:r>
            <a:r>
              <a:rPr lang="en-US" sz="2400" dirty="0" smtClean="0"/>
              <a:t> de CSMA/CD (Carrier Sense Multiple Access with Collision Detection);</a:t>
            </a:r>
          </a:p>
          <a:p>
            <a:pPr lvl="1"/>
            <a:r>
              <a:rPr lang="en-US" sz="2000" dirty="0" smtClean="0"/>
              <a:t>O CSMA/CD é a </a:t>
            </a:r>
            <a:r>
              <a:rPr lang="en-US" sz="2000" dirty="0" err="1" smtClean="0"/>
              <a:t>estratégia</a:t>
            </a:r>
            <a:r>
              <a:rPr lang="en-US" sz="2000" dirty="0" smtClean="0"/>
              <a:t> de </a:t>
            </a:r>
            <a:r>
              <a:rPr lang="en-US" sz="2000" dirty="0" err="1" smtClean="0"/>
              <a:t>controle</a:t>
            </a:r>
            <a:r>
              <a:rPr lang="en-US" sz="2000" dirty="0" smtClean="0"/>
              <a:t> de </a:t>
            </a:r>
            <a:r>
              <a:rPr lang="en-US" sz="2000" dirty="0" err="1" smtClean="0"/>
              <a:t>acesso</a:t>
            </a:r>
            <a:r>
              <a:rPr lang="en-US" sz="2000" dirty="0" smtClean="0"/>
              <a:t> </a:t>
            </a:r>
            <a:r>
              <a:rPr lang="en-US" sz="2000" dirty="0" err="1" smtClean="0"/>
              <a:t>ao</a:t>
            </a:r>
            <a:r>
              <a:rPr lang="en-US" sz="2000" dirty="0" smtClean="0"/>
              <a:t> </a:t>
            </a:r>
            <a:r>
              <a:rPr lang="en-US" sz="2000" dirty="0" err="1" smtClean="0"/>
              <a:t>meio</a:t>
            </a:r>
            <a:r>
              <a:rPr lang="en-US" sz="2000" dirty="0" smtClean="0"/>
              <a:t> </a:t>
            </a:r>
            <a:r>
              <a:rPr lang="pt-BR" sz="2000" dirty="0" smtClean="0"/>
              <a:t>utilizada em redes ethernet.</a:t>
            </a:r>
          </a:p>
          <a:p>
            <a:pPr lvl="1">
              <a:buNone/>
            </a:pPr>
            <a:r>
              <a:rPr lang="pt-BR" sz="2000" dirty="0" smtClean="0"/>
              <a:t>	</a:t>
            </a:r>
          </a:p>
          <a:p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 CSMA/CD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pt-BR" sz="2400" dirty="0" smtClean="0"/>
          </a:p>
          <a:p>
            <a:pPr>
              <a:buNone/>
            </a:pPr>
            <a:endParaRPr lang="pt-BR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908720"/>
            <a:ext cx="3600400" cy="5256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2915815" y="6170820"/>
            <a:ext cx="2363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Figura 03: </a:t>
            </a:r>
            <a:r>
              <a:rPr lang="pt-BR" sz="1200" dirty="0" smtClean="0"/>
              <a:t>Algoritmo CSMA/CD</a:t>
            </a:r>
            <a:endParaRPr lang="pt-BR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Módulos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Definimos as bibliotecas que serão utilizadas;</a:t>
            </a:r>
          </a:p>
          <a:p>
            <a:pPr>
              <a:buNone/>
            </a:pPr>
            <a:endParaRPr lang="pt-BR" sz="2400" dirty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Definimos </a:t>
            </a:r>
            <a:r>
              <a:rPr lang="pt-BR" sz="2400" dirty="0"/>
              <a:t>um </a:t>
            </a:r>
            <a:r>
              <a:rPr lang="pt-BR" sz="2400" dirty="0" err="1"/>
              <a:t>namespace</a:t>
            </a:r>
            <a:r>
              <a:rPr lang="pt-BR" sz="2400" dirty="0"/>
              <a:t> </a:t>
            </a:r>
            <a:r>
              <a:rPr lang="pt-BR" sz="2400" dirty="0" smtClean="0"/>
              <a:t>ns3;</a:t>
            </a:r>
            <a:endParaRPr lang="pt-BR" sz="2400" dirty="0"/>
          </a:p>
          <a:p>
            <a:r>
              <a:rPr lang="pt-BR" sz="2400" dirty="0" smtClean="0"/>
              <a:t>Habilitamos mensagens </a:t>
            </a:r>
            <a:r>
              <a:rPr lang="pt-BR" sz="2400" dirty="0"/>
              <a:t>de </a:t>
            </a:r>
            <a:r>
              <a:rPr lang="pt-BR" sz="2400" dirty="0" smtClean="0"/>
              <a:t>registro.</a:t>
            </a:r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 l="24070" t="62625" r="52686" b="24578"/>
          <a:stretch>
            <a:fillRect/>
          </a:stretch>
        </p:blipFill>
        <p:spPr bwMode="auto">
          <a:xfrm>
            <a:off x="611560" y="1412776"/>
            <a:ext cx="442018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l="24070" t="39984" r="50471" b="54110"/>
          <a:stretch>
            <a:fillRect/>
          </a:stretch>
        </p:blipFill>
        <p:spPr bwMode="auto">
          <a:xfrm>
            <a:off x="611560" y="4293096"/>
            <a:ext cx="4752529" cy="619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808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Verbose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764704"/>
            <a:ext cx="8583488" cy="5832648"/>
          </a:xfrm>
        </p:spPr>
        <p:txBody>
          <a:bodyPr/>
          <a:lstStyle/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A variável “</a:t>
            </a:r>
            <a:r>
              <a:rPr lang="pt-BR" sz="2400" dirty="0" err="1" smtClean="0"/>
              <a:t>verbose</a:t>
            </a:r>
            <a:r>
              <a:rPr lang="pt-BR" sz="2400" dirty="0" smtClean="0"/>
              <a:t>” é usada para determinar se os componentes de registro de </a:t>
            </a:r>
            <a:r>
              <a:rPr lang="pt-BR" sz="2400" dirty="0" err="1" smtClean="0"/>
              <a:t>UdpEchoClientApplication</a:t>
            </a:r>
            <a:r>
              <a:rPr lang="pt-BR" sz="2400" dirty="0" smtClean="0"/>
              <a:t> e </a:t>
            </a:r>
            <a:r>
              <a:rPr lang="pt-BR" sz="2400" dirty="0" err="1" smtClean="0"/>
              <a:t>UdpEchoServerApplication</a:t>
            </a:r>
            <a:r>
              <a:rPr lang="pt-BR" sz="2400" dirty="0" smtClean="0"/>
              <a:t> estarão habilitados;</a:t>
            </a:r>
          </a:p>
          <a:p>
            <a:r>
              <a:rPr lang="pt-BR" sz="2400" dirty="0" smtClean="0"/>
              <a:t>Através da classe </a:t>
            </a:r>
            <a:r>
              <a:rPr lang="pt-BR" sz="2400" dirty="0" err="1" smtClean="0"/>
              <a:t>CommandLine</a:t>
            </a:r>
            <a:r>
              <a:rPr lang="pt-BR" sz="2400" dirty="0" smtClean="0"/>
              <a:t> alteramos os códigos através de linha de comando;</a:t>
            </a:r>
          </a:p>
          <a:p>
            <a:r>
              <a:rPr lang="pt-BR" sz="2400" dirty="0" smtClean="0"/>
              <a:t>O método “.</a:t>
            </a:r>
            <a:r>
              <a:rPr lang="pt-BR" sz="2400" dirty="0" err="1" smtClean="0"/>
              <a:t>AddValue</a:t>
            </a:r>
            <a:r>
              <a:rPr lang="pt-BR" sz="2400" dirty="0" smtClean="0"/>
              <a:t>” altera o valor dos parâmetros </a:t>
            </a:r>
            <a:r>
              <a:rPr lang="pt-BR" sz="2400" dirty="0" err="1" smtClean="0"/>
              <a:t>nCsma</a:t>
            </a:r>
            <a:r>
              <a:rPr lang="pt-BR" sz="2400" dirty="0" smtClean="0"/>
              <a:t> e </a:t>
            </a:r>
            <a:r>
              <a:rPr lang="pt-BR" sz="2400" dirty="0" err="1" smtClean="0"/>
              <a:t>verbose</a:t>
            </a:r>
            <a:r>
              <a:rPr lang="pt-BR" sz="2400" dirty="0" smtClean="0"/>
              <a:t>;</a:t>
            </a:r>
          </a:p>
          <a:p>
            <a:r>
              <a:rPr lang="pt-BR" sz="2400" dirty="0" smtClean="0"/>
              <a:t>O método “.Parse” processa os argumentos de linha de comando.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4070" t="31125" r="34976" b="49188"/>
          <a:stretch>
            <a:fillRect/>
          </a:stretch>
        </p:blipFill>
        <p:spPr bwMode="auto">
          <a:xfrm>
            <a:off x="610070" y="836712"/>
            <a:ext cx="776908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Mensagens de Registro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 smtClean="0"/>
          </a:p>
          <a:p>
            <a:r>
              <a:rPr lang="pt-BR" sz="2400" dirty="0" smtClean="0"/>
              <a:t>Definimos </a:t>
            </a:r>
            <a:r>
              <a:rPr lang="pt-BR" sz="2400" dirty="0"/>
              <a:t>o menor tempo que pode ser </a:t>
            </a:r>
            <a:r>
              <a:rPr lang="pt-BR" sz="2400" dirty="0" smtClean="0"/>
              <a:t>representado;</a:t>
            </a:r>
            <a:endParaRPr lang="pt-BR" sz="2400" dirty="0"/>
          </a:p>
          <a:p>
            <a:r>
              <a:rPr lang="pt-BR" sz="2400" dirty="0" smtClean="0"/>
              <a:t>Definimos o </a:t>
            </a:r>
            <a:r>
              <a:rPr lang="pt-BR" sz="2400" dirty="0"/>
              <a:t>nível de mensagens de registro </a:t>
            </a:r>
            <a:r>
              <a:rPr lang="pt-BR" sz="2400" dirty="0" smtClean="0"/>
              <a:t>a </a:t>
            </a:r>
            <a:r>
              <a:rPr lang="pt-BR" sz="2400" dirty="0"/>
              <a:t>serem </a:t>
            </a:r>
            <a:r>
              <a:rPr lang="pt-BR" sz="2400" dirty="0" smtClean="0"/>
              <a:t>mostradas.</a:t>
            </a: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6623801" cy="122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4E7A9-0A9B-4293-B1B1-B022477B5E4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3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at work design templat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4D4D4D"/>
        </a:dk1>
        <a:lt1>
          <a:srgbClr val="FFFFD9"/>
        </a:lt1>
        <a:dk2>
          <a:srgbClr val="000000"/>
        </a:dk2>
        <a:lt2>
          <a:srgbClr val="7F7F7D"/>
        </a:lt2>
        <a:accent1>
          <a:srgbClr val="DEDACF"/>
        </a:accent1>
        <a:accent2>
          <a:srgbClr val="536D89"/>
        </a:accent2>
        <a:accent3>
          <a:srgbClr val="FFFFE9"/>
        </a:accent3>
        <a:accent4>
          <a:srgbClr val="404040"/>
        </a:accent4>
        <a:accent5>
          <a:srgbClr val="ECEAE4"/>
        </a:accent5>
        <a:accent6>
          <a:srgbClr val="4A627C"/>
        </a:accent6>
        <a:hlink>
          <a:srgbClr val="943C35"/>
        </a:hlink>
        <a:folHlink>
          <a:srgbClr val="63406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1EAED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EEF3F4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85B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666666"/>
        </a:dk1>
        <a:lt1>
          <a:srgbClr val="FFFFFF"/>
        </a:lt1>
        <a:dk2>
          <a:srgbClr val="000000"/>
        </a:dk2>
        <a:lt2>
          <a:srgbClr val="333333"/>
        </a:lt2>
        <a:accent1>
          <a:srgbClr val="D7DCC8"/>
        </a:accent1>
        <a:accent2>
          <a:srgbClr val="8DC6FF"/>
        </a:accent2>
        <a:accent3>
          <a:srgbClr val="FFFFFF"/>
        </a:accent3>
        <a:accent4>
          <a:srgbClr val="565656"/>
        </a:accent4>
        <a:accent5>
          <a:srgbClr val="E8EBE0"/>
        </a:accent5>
        <a:accent6>
          <a:srgbClr val="7FB3E7"/>
        </a:accent6>
        <a:hlink>
          <a:srgbClr val="0066CC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58572B"/>
        </a:dk1>
        <a:lt1>
          <a:srgbClr val="FFFFFF"/>
        </a:lt1>
        <a:dk2>
          <a:srgbClr val="808000"/>
        </a:dk2>
        <a:lt2>
          <a:srgbClr val="333333"/>
        </a:lt2>
        <a:accent1>
          <a:srgbClr val="CCCC99"/>
        </a:accent1>
        <a:accent2>
          <a:srgbClr val="FFFFCC"/>
        </a:accent2>
        <a:accent3>
          <a:srgbClr val="FFFFFF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666633"/>
        </a:dk1>
        <a:lt1>
          <a:srgbClr val="008080"/>
        </a:lt1>
        <a:dk2>
          <a:srgbClr val="808000"/>
        </a:dk2>
        <a:lt2>
          <a:srgbClr val="005A58"/>
        </a:lt2>
        <a:accent1>
          <a:srgbClr val="B5C6B3"/>
        </a:accent1>
        <a:accent2>
          <a:srgbClr val="FFA962"/>
        </a:accent2>
        <a:accent3>
          <a:srgbClr val="AAC0C0"/>
        </a:accent3>
        <a:accent4>
          <a:srgbClr val="56562A"/>
        </a:accent4>
        <a:accent5>
          <a:srgbClr val="D7DFD6"/>
        </a:accent5>
        <a:accent6>
          <a:srgbClr val="E79958"/>
        </a:accent6>
        <a:hlink>
          <a:srgbClr val="FFEFCE"/>
        </a:hlink>
        <a:folHlink>
          <a:srgbClr val="A74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3366"/>
        </a:dk1>
        <a:lt1>
          <a:srgbClr val="A28E73"/>
        </a:lt1>
        <a:dk2>
          <a:srgbClr val="000099"/>
        </a:dk2>
        <a:lt2>
          <a:srgbClr val="D2C368"/>
        </a:lt2>
        <a:accent1>
          <a:srgbClr val="D1EBEA"/>
        </a:accent1>
        <a:accent2>
          <a:srgbClr val="CEC975"/>
        </a:accent2>
        <a:accent3>
          <a:srgbClr val="AAAACA"/>
        </a:accent3>
        <a:accent4>
          <a:srgbClr val="8A7861"/>
        </a:accent4>
        <a:accent5>
          <a:srgbClr val="E5F3F3"/>
        </a:accent5>
        <a:accent6>
          <a:srgbClr val="BAB669"/>
        </a:accent6>
        <a:hlink>
          <a:srgbClr val="7EBA93"/>
        </a:hlink>
        <a:folHlink>
          <a:srgbClr val="F09D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36699"/>
        </a:dk1>
        <a:lt1>
          <a:srgbClr val="969696"/>
        </a:lt1>
        <a:dk2>
          <a:srgbClr val="000000"/>
        </a:dk2>
        <a:lt2>
          <a:srgbClr val="517FA1"/>
        </a:lt2>
        <a:accent1>
          <a:srgbClr val="F3F5DD"/>
        </a:accent1>
        <a:accent2>
          <a:srgbClr val="CB4B0A"/>
        </a:accent2>
        <a:accent3>
          <a:srgbClr val="AAAAAA"/>
        </a:accent3>
        <a:accent4>
          <a:srgbClr val="7F7F7F"/>
        </a:accent4>
        <a:accent5>
          <a:srgbClr val="F8F9EB"/>
        </a:accent5>
        <a:accent6>
          <a:srgbClr val="B84308"/>
        </a:accent6>
        <a:hlink>
          <a:srgbClr val="D4B224"/>
        </a:hlink>
        <a:folHlink>
          <a:srgbClr val="D58E5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5C1F00"/>
        </a:dk1>
        <a:lt1>
          <a:srgbClr val="8FA418"/>
        </a:lt1>
        <a:dk2>
          <a:srgbClr val="800000"/>
        </a:dk2>
        <a:lt2>
          <a:srgbClr val="A89546"/>
        </a:lt2>
        <a:accent1>
          <a:srgbClr val="EDF6BE"/>
        </a:accent1>
        <a:accent2>
          <a:srgbClr val="ADBC00"/>
        </a:accent2>
        <a:accent3>
          <a:srgbClr val="C0AAAA"/>
        </a:accent3>
        <a:accent4>
          <a:srgbClr val="798B13"/>
        </a:accent4>
        <a:accent5>
          <a:srgbClr val="F4FADB"/>
        </a:accent5>
        <a:accent6>
          <a:srgbClr val="9CAA00"/>
        </a:accent6>
        <a:hlink>
          <a:srgbClr val="FF7500"/>
        </a:hlink>
        <a:folHlink>
          <a:srgbClr val="3E5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8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9.xml><?xml version="1.0" encoding="utf-8"?>
<a:themeOverride xmlns:a="http://schemas.openxmlformats.org/drawingml/2006/main">
  <a:clrScheme name="Escala de Cinza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3104</TotalTime>
  <Words>1450</Words>
  <Application>Microsoft Office PowerPoint</Application>
  <PresentationFormat>On-screen Show (4:3)</PresentationFormat>
  <Paragraphs>236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Calibri</vt:lpstr>
      <vt:lpstr>Times New Roman</vt:lpstr>
      <vt:lpstr>Technology at work design template</vt:lpstr>
      <vt:lpstr>PowerPoint Presentation</vt:lpstr>
      <vt:lpstr>Objetivos do hands-on</vt:lpstr>
      <vt:lpstr>Exemplo 2</vt:lpstr>
      <vt:lpstr>Rede em barramento</vt:lpstr>
      <vt:lpstr>Como funciona o CSMA</vt:lpstr>
      <vt:lpstr>Algoritmo CSMA/CD</vt:lpstr>
      <vt:lpstr>Módulos</vt:lpstr>
      <vt:lpstr>Verbose</vt:lpstr>
      <vt:lpstr>Mensagens de Registro</vt:lpstr>
      <vt:lpstr>Criação dos nós</vt:lpstr>
      <vt:lpstr>Point to point Channel</vt:lpstr>
      <vt:lpstr>CSMA Channel</vt:lpstr>
      <vt:lpstr>Internet</vt:lpstr>
      <vt:lpstr>Endereçamento</vt:lpstr>
      <vt:lpstr>Aplicação (1/3)</vt:lpstr>
      <vt:lpstr>Aplicação (2/3)</vt:lpstr>
      <vt:lpstr>Aplicação (3/3)</vt:lpstr>
      <vt:lpstr>Cliente e servidor</vt:lpstr>
      <vt:lpstr>Roteamento</vt:lpstr>
      <vt:lpstr>Habilitando o pcap (1/3)</vt:lpstr>
      <vt:lpstr>Habilitando o pcap (2/3)</vt:lpstr>
      <vt:lpstr>Habilitando o pcap (3/3)</vt:lpstr>
      <vt:lpstr>Simulador</vt:lpstr>
      <vt:lpstr>Sobre o GppCom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Comunicações Móveis</dc:title>
  <dc:creator>Juliana</dc:creator>
  <cp:lastModifiedBy>Daniel Flor</cp:lastModifiedBy>
  <cp:revision>670</cp:revision>
  <dcterms:created xsi:type="dcterms:W3CDTF">2010-09-08T14:21:37Z</dcterms:created>
  <dcterms:modified xsi:type="dcterms:W3CDTF">2018-07-23T04:23:24Z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TC010721571046</vt:lpwstr>
  </property>
</Properties>
</file>